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Varela Round"/>
      <p:regular r:id="rId29"/>
    </p:embeddedFont>
    <p:embeddedFont>
      <p:font typeface="Shadows Into Light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VarelaRou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ShadowsIntoLight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a74d5fcd7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a74d5fcd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74d5fcd7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a74d5fcd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cb3f4189c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cb3f418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cb3f4189c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cb3f418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b3f4189c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b3f418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b3f4189c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b3f418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b3f4189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b3f418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b4560455b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b456045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b4560455b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b456045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b4560455b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b456045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b4560455b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b4560455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b4560455b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b4560455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b4560455b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b456045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b4560455b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b456045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a74d5fcd7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a74d5fcd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a74d5fcd7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a74d5fcd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a74d5fcd7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a74d5fcd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a74d5fcd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a74d5f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74d5fcd7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74d5fcd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a74d5fcd7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a74d5fcd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yellow" type="title">
  <p:cSld name="TITLE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None/>
              <a:defRPr sz="5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50450" y="15249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1800"/>
              <a:buNone/>
              <a:defRPr sz="1800"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rgbClr val="979CB8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4103660" y="1178421"/>
            <a:ext cx="986085" cy="869309"/>
          </a:xfrm>
          <a:custGeom>
            <a:rect b="b" l="l" r="r" t="t"/>
            <a:pathLst>
              <a:path extrusionOk="0" h="52447" w="59251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" name="Google Shape;21;p4"/>
          <p:cNvSpPr/>
          <p:nvPr/>
        </p:nvSpPr>
        <p:spPr>
          <a:xfrm>
            <a:off x="4046425" y="1113850"/>
            <a:ext cx="1051090" cy="976914"/>
          </a:xfrm>
          <a:custGeom>
            <a:rect b="b" l="l" r="r" t="t"/>
            <a:pathLst>
              <a:path extrusionOk="0" h="58939" w="63157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>
              <a:buNone/>
              <a:defRPr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" name="Google Shape;27;p5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6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Google Shape;42;p7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6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Google Shape;47;p8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" type="body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79CB8"/>
                </a:solidFill>
              </a:defRPr>
            </a:lvl1pPr>
            <a:lvl2pPr lvl="1">
              <a:buNone/>
              <a:defRPr>
                <a:solidFill>
                  <a:srgbClr val="979CB8"/>
                </a:solidFill>
              </a:defRPr>
            </a:lvl2pPr>
            <a:lvl3pPr lvl="2">
              <a:buNone/>
              <a:defRPr>
                <a:solidFill>
                  <a:srgbClr val="979CB8"/>
                </a:solidFill>
              </a:defRPr>
            </a:lvl3pPr>
            <a:lvl4pPr lvl="3">
              <a:buNone/>
              <a:defRPr>
                <a:solidFill>
                  <a:srgbClr val="979CB8"/>
                </a:solidFill>
              </a:defRPr>
            </a:lvl4pPr>
            <a:lvl5pPr lvl="4">
              <a:buNone/>
              <a:defRPr>
                <a:solidFill>
                  <a:srgbClr val="979CB8"/>
                </a:solidFill>
              </a:defRPr>
            </a:lvl5pPr>
            <a:lvl6pPr lvl="5">
              <a:buNone/>
              <a:defRPr>
                <a:solidFill>
                  <a:srgbClr val="979CB8"/>
                </a:solidFill>
              </a:defRPr>
            </a:lvl6pPr>
            <a:lvl7pPr lvl="6">
              <a:buNone/>
              <a:defRPr>
                <a:solidFill>
                  <a:srgbClr val="979CB8"/>
                </a:solidFill>
              </a:defRPr>
            </a:lvl7pPr>
            <a:lvl8pPr lvl="7">
              <a:buNone/>
              <a:defRPr>
                <a:solidFill>
                  <a:srgbClr val="979CB8"/>
                </a:solidFill>
              </a:defRPr>
            </a:lvl8pPr>
            <a:lvl9pPr lvl="8">
              <a:buNone/>
              <a:defRPr>
                <a:solidFill>
                  <a:srgbClr val="979CB8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24550" y="5935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hadows Into Light"/>
              <a:buNone/>
              <a:defRPr sz="26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▧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●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●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○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Char char="■"/>
              <a:defRPr sz="24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Gestão e Vendas</a:t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 rot="-3774511">
            <a:off x="2588275" y="1038066"/>
            <a:ext cx="316447" cy="1133981"/>
          </a:xfrm>
          <a:custGeom>
            <a:rect b="b" l="l" r="r" t="t"/>
            <a:pathLst>
              <a:path extrusionOk="0" h="89819" w="30959">
                <a:moveTo>
                  <a:pt x="0" y="0"/>
                </a:moveTo>
                <a:cubicBezTo>
                  <a:pt x="5134" y="6918"/>
                  <a:pt x="29561" y="26535"/>
                  <a:pt x="30804" y="41505"/>
                </a:cubicBezTo>
                <a:cubicBezTo>
                  <a:pt x="32047" y="56475"/>
                  <a:pt x="11349" y="81767"/>
                  <a:pt x="7458" y="8981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60" name="Google Shape;60;p11"/>
          <p:cNvSpPr/>
          <p:nvPr/>
        </p:nvSpPr>
        <p:spPr>
          <a:xfrm>
            <a:off x="3042688" y="3414619"/>
            <a:ext cx="3153375" cy="25875"/>
          </a:xfrm>
          <a:custGeom>
            <a:rect b="b" l="l" r="r" t="t"/>
            <a:pathLst>
              <a:path extrusionOk="0" h="1380" w="126135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Google Shape;61;p11"/>
          <p:cNvSpPr/>
          <p:nvPr/>
        </p:nvSpPr>
        <p:spPr>
          <a:xfrm>
            <a:off x="2947938" y="3383558"/>
            <a:ext cx="3177700" cy="31069"/>
          </a:xfrm>
          <a:custGeom>
            <a:rect b="b" l="l" r="r" t="t"/>
            <a:pathLst>
              <a:path extrusionOk="0" h="1657" w="127108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" name="Google Shape;62;p11"/>
          <p:cNvCxnSpPr/>
          <p:nvPr/>
        </p:nvCxnSpPr>
        <p:spPr>
          <a:xfrm flipH="1" rot="10800000">
            <a:off x="3927513" y="1508700"/>
            <a:ext cx="291900" cy="40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63" name="Google Shape;63;p11"/>
          <p:cNvSpPr/>
          <p:nvPr/>
        </p:nvSpPr>
        <p:spPr>
          <a:xfrm>
            <a:off x="4849275" y="1383950"/>
            <a:ext cx="2048740" cy="1340831"/>
          </a:xfrm>
          <a:custGeom>
            <a:rect b="b" l="l" r="r" t="t"/>
            <a:pathLst>
              <a:path extrusionOk="0" h="41004" w="53808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63" y="1248981"/>
            <a:ext cx="5982086" cy="322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725" y="1638306"/>
            <a:ext cx="51054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4294967295" type="ctrTitle"/>
          </p:nvPr>
        </p:nvSpPr>
        <p:spPr>
          <a:xfrm>
            <a:off x="758775" y="24979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6"/>
                </a:solidFill>
              </a:rPr>
              <a:t>Amostras de Telas</a:t>
            </a:r>
            <a:endParaRPr b="1" sz="6000">
              <a:solidFill>
                <a:schemeClr val="accent6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3991875" y="966275"/>
            <a:ext cx="1306200" cy="1276800"/>
          </a:xfrm>
          <a:prstGeom prst="wedgeEllipseCallout">
            <a:avLst>
              <a:gd fmla="val 463" name="adj1"/>
              <a:gd fmla="val 63799" name="adj2"/>
            </a:avLst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309457" y="1266047"/>
            <a:ext cx="670996" cy="677346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25" y="1631675"/>
            <a:ext cx="4076750" cy="2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13" y="1540951"/>
            <a:ext cx="6212422" cy="2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Clientes</a:t>
            </a:r>
            <a:endParaRPr/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25" y="1268781"/>
            <a:ext cx="5168210" cy="322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PDV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25" y="1659602"/>
            <a:ext cx="3229851" cy="22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405" y="1659603"/>
            <a:ext cx="3247594" cy="22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4294967295" type="ctrTitle"/>
          </p:nvPr>
        </p:nvSpPr>
        <p:spPr>
          <a:xfrm>
            <a:off x="758775" y="24979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6"/>
                </a:solidFill>
              </a:rPr>
              <a:t>Projeto Futuro</a:t>
            </a:r>
            <a:endParaRPr b="1" sz="6000">
              <a:solidFill>
                <a:schemeClr val="accent6"/>
              </a:solidFill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3991875" y="966275"/>
            <a:ext cx="1306200" cy="1276800"/>
          </a:xfrm>
          <a:prstGeom prst="wedgeEllipseCallout">
            <a:avLst>
              <a:gd fmla="val 463" name="adj1"/>
              <a:gd fmla="val 63799" name="adj2"/>
            </a:avLst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4309457" y="1266047"/>
            <a:ext cx="670996" cy="677346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Propostas de evolução das interfaces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731425" y="1629375"/>
            <a:ext cx="33036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▧"/>
            </a:pPr>
            <a:r>
              <a:rPr lang="en" sz="2000"/>
              <a:t>UX / UI 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▧"/>
            </a:pPr>
            <a:r>
              <a:rPr lang="en" sz="2000"/>
              <a:t>Pagina Web Responsiva;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▧"/>
            </a:pPr>
            <a:r>
              <a:rPr lang="en" sz="2000"/>
              <a:t>Maior dados gerados para o adm.</a:t>
            </a:r>
            <a:endParaRPr sz="2000"/>
          </a:p>
        </p:txBody>
      </p:sp>
      <p:pic>
        <p:nvPicPr>
          <p:cNvPr descr="coffee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10642" l="0" r="0" t="10642"/>
          <a:stretch/>
        </p:blipFill>
        <p:spPr>
          <a:xfrm>
            <a:off x="1262398" y="1629375"/>
            <a:ext cx="3032100" cy="2386500"/>
          </a:xfrm>
          <a:prstGeom prst="rect">
            <a:avLst/>
          </a:prstGeom>
          <a:noFill/>
          <a:ln cap="flat" cmpd="sng" w="9525">
            <a:solidFill>
              <a:srgbClr val="50567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51" y="659938"/>
            <a:ext cx="6477674" cy="38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Funcionais</a:t>
            </a:r>
            <a:endParaRPr/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875375" y="1200125"/>
            <a:ext cx="3633600" cy="1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usuário deve ser capaz de realizar login / logout;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administrador deve ser o único capaz de manipular usuários do tipo funcionário;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usuário deve ser capaz de manipular clientes, fornecedores e produtos;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usuário deve ser capaz de realizar vendas utilizando produtos existentes;</a:t>
            </a:r>
            <a:endParaRPr b="1" sz="1400">
              <a:solidFill>
                <a:srgbClr val="979CB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administrador deve ser o único capaz de gerar relatorios de vendas</a:t>
            </a:r>
            <a:endParaRPr b="1" sz="1400">
              <a:solidFill>
                <a:srgbClr val="AACF20"/>
              </a:solidFill>
            </a:endParaRPr>
          </a:p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75" y="1450598"/>
            <a:ext cx="3066875" cy="236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51" y="659938"/>
            <a:ext cx="6477674" cy="3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150" y="659950"/>
            <a:ext cx="6477664" cy="38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51" y="659938"/>
            <a:ext cx="6477674" cy="3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150" y="659950"/>
            <a:ext cx="6305825" cy="37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51" y="659938"/>
            <a:ext cx="6477674" cy="3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150" y="659950"/>
            <a:ext cx="6477674" cy="382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51" y="659938"/>
            <a:ext cx="6477674" cy="3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150" y="659938"/>
            <a:ext cx="6477674" cy="382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4294967295" type="ctrTitle"/>
          </p:nvPr>
        </p:nvSpPr>
        <p:spPr>
          <a:xfrm>
            <a:off x="1774650" y="2422225"/>
            <a:ext cx="58041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008"/>
                </a:solidFill>
              </a:rPr>
              <a:t>Obrigado</a:t>
            </a:r>
            <a:r>
              <a:rPr lang="en" sz="4800">
                <a:solidFill>
                  <a:srgbClr val="FFB008"/>
                </a:solidFill>
              </a:rPr>
              <a:t>!</a:t>
            </a:r>
            <a:endParaRPr sz="4800">
              <a:solidFill>
                <a:srgbClr val="FFB008"/>
              </a:solidFill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2076850" y="1842169"/>
            <a:ext cx="4748538" cy="1422375"/>
          </a:xfrm>
          <a:custGeom>
            <a:rect b="b" l="l" r="r" t="t"/>
            <a:pathLst>
              <a:path extrusionOk="0" h="66288" w="163180">
                <a:moveTo>
                  <a:pt x="90243" y="4462"/>
                </a:moveTo>
                <a:cubicBezTo>
                  <a:pt x="83154" y="411"/>
                  <a:pt x="74074" y="1064"/>
                  <a:pt x="65923" y="1544"/>
                </a:cubicBezTo>
                <a:cubicBezTo>
                  <a:pt x="51317" y="2404"/>
                  <a:pt x="36069" y="4456"/>
                  <a:pt x="23122" y="11271"/>
                </a:cubicBezTo>
                <a:cubicBezTo>
                  <a:pt x="13017" y="16590"/>
                  <a:pt x="6735" y="34520"/>
                  <a:pt x="13070" y="44021"/>
                </a:cubicBezTo>
                <a:cubicBezTo>
                  <a:pt x="21835" y="57167"/>
                  <a:pt x="41795" y="58764"/>
                  <a:pt x="57493" y="60558"/>
                </a:cubicBezTo>
                <a:cubicBezTo>
                  <a:pt x="73279" y="62362"/>
                  <a:pt x="89298" y="61844"/>
                  <a:pt x="105158" y="60882"/>
                </a:cubicBezTo>
                <a:cubicBezTo>
                  <a:pt x="125660" y="59638"/>
                  <a:pt x="157482" y="50276"/>
                  <a:pt x="158336" y="29754"/>
                </a:cubicBezTo>
                <a:cubicBezTo>
                  <a:pt x="158620" y="22933"/>
                  <a:pt x="156399" y="13869"/>
                  <a:pt x="150230" y="10947"/>
                </a:cubicBezTo>
                <a:cubicBezTo>
                  <a:pt x="140017" y="6109"/>
                  <a:pt x="128254" y="5623"/>
                  <a:pt x="117156" y="3489"/>
                </a:cubicBezTo>
                <a:cubicBezTo>
                  <a:pt x="107059" y="1548"/>
                  <a:pt x="96605" y="2637"/>
                  <a:pt x="86352" y="1868"/>
                </a:cubicBezTo>
                <a:cubicBezTo>
                  <a:pt x="69538" y="607"/>
                  <a:pt x="52189" y="-1640"/>
                  <a:pt x="35768" y="2192"/>
                </a:cubicBezTo>
                <a:cubicBezTo>
                  <a:pt x="28377" y="3917"/>
                  <a:pt x="20507" y="5025"/>
                  <a:pt x="14043" y="9002"/>
                </a:cubicBezTo>
                <a:cubicBezTo>
                  <a:pt x="5849" y="14043"/>
                  <a:pt x="-2455" y="25547"/>
                  <a:pt x="748" y="34618"/>
                </a:cubicBezTo>
                <a:cubicBezTo>
                  <a:pt x="8217" y="55774"/>
                  <a:pt x="39445" y="60369"/>
                  <a:pt x="61708" y="63152"/>
                </a:cubicBezTo>
                <a:cubicBezTo>
                  <a:pt x="92043" y="66944"/>
                  <a:pt x="130198" y="71092"/>
                  <a:pt x="152500" y="50182"/>
                </a:cubicBezTo>
                <a:cubicBezTo>
                  <a:pt x="161822" y="41442"/>
                  <a:pt x="168060" y="20139"/>
                  <a:pt x="158012" y="12244"/>
                </a:cubicBezTo>
                <a:cubicBezTo>
                  <a:pt x="155373" y="10171"/>
                  <a:pt x="151540" y="10464"/>
                  <a:pt x="148284" y="9650"/>
                </a:cubicBezTo>
                <a:cubicBezTo>
                  <a:pt x="134411" y="6182"/>
                  <a:pt x="119783" y="6732"/>
                  <a:pt x="105483" y="6732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1" name="Google Shape;231;p34"/>
          <p:cNvCxnSpPr/>
          <p:nvPr/>
        </p:nvCxnSpPr>
        <p:spPr>
          <a:xfrm flipH="1">
            <a:off x="6023075" y="1690181"/>
            <a:ext cx="810600" cy="528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3380350" y="1726669"/>
            <a:ext cx="219000" cy="41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4"/>
          <p:cNvCxnSpPr/>
          <p:nvPr/>
        </p:nvCxnSpPr>
        <p:spPr>
          <a:xfrm flipH="1" rot="10800000">
            <a:off x="2350850" y="2894063"/>
            <a:ext cx="826800" cy="4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4"/>
          <p:cNvCxnSpPr/>
          <p:nvPr/>
        </p:nvCxnSpPr>
        <p:spPr>
          <a:xfrm rot="10800000">
            <a:off x="5406800" y="2887725"/>
            <a:ext cx="178500" cy="535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4"/>
          <p:cNvCxnSpPr/>
          <p:nvPr/>
        </p:nvCxnSpPr>
        <p:spPr>
          <a:xfrm rot="10800000">
            <a:off x="5707050" y="2845219"/>
            <a:ext cx="186300" cy="127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Não Funcionais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4896775" y="1313575"/>
            <a:ext cx="32196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software deve garantir que as funções exclusivas de administrador não sejam utilizadas por usuários comuns, isso é, sem permissão;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▧"/>
            </a:pPr>
            <a:r>
              <a:rPr lang="en" sz="1400"/>
              <a:t>O software deve garantir que quaisquer erros que possam surgir, devam ser tratados.</a:t>
            </a:r>
            <a:endParaRPr b="1" sz="1400">
              <a:solidFill>
                <a:srgbClr val="AACF20"/>
              </a:solidFill>
            </a:endParaRPr>
          </a:p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50" y="1313575"/>
            <a:ext cx="2364876" cy="28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Classe</a:t>
            </a:r>
            <a:endParaRPr/>
          </a:p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413" y="1416950"/>
            <a:ext cx="3871175" cy="3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caso de Uso</a:t>
            </a:r>
            <a:endParaRPr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850" y="1329750"/>
            <a:ext cx="3341150" cy="29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Atividade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975" y="1767700"/>
            <a:ext cx="3380825" cy="1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0" y="2207500"/>
            <a:ext cx="3817149" cy="1424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711475" y="3632475"/>
            <a:ext cx="18555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Login ao sistema</a:t>
            </a:r>
            <a:endParaRPr sz="1600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5589625" y="3632475"/>
            <a:ext cx="18555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Efetuar vendas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1650450" y="18297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AACF2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Grants</a:t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75" y="1662119"/>
            <a:ext cx="54483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4348076" y="4726751"/>
            <a:ext cx="5487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625" y="1366844"/>
            <a:ext cx="44196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505670"/>
      </a:dk1>
      <a:lt1>
        <a:srgbClr val="FFFFFF"/>
      </a:lt1>
      <a:dk2>
        <a:srgbClr val="979CB8"/>
      </a:dk2>
      <a:lt2>
        <a:srgbClr val="EFF0F4"/>
      </a:lt2>
      <a:accent1>
        <a:srgbClr val="F9AC08"/>
      </a:accent1>
      <a:accent2>
        <a:srgbClr val="C48706"/>
      </a:accent2>
      <a:accent3>
        <a:srgbClr val="01ABCF"/>
      </a:accent3>
      <a:accent4>
        <a:srgbClr val="00839F"/>
      </a:accent4>
      <a:accent5>
        <a:srgbClr val="AACF20"/>
      </a:accent5>
      <a:accent6>
        <a:srgbClr val="EA3A68"/>
      </a:accent6>
      <a:hlink>
        <a:srgbClr val="50567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